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0" r:id="rId2"/>
    <p:sldId id="285" r:id="rId3"/>
    <p:sldId id="286" r:id="rId4"/>
    <p:sldId id="271" r:id="rId5"/>
    <p:sldId id="272" r:id="rId6"/>
    <p:sldId id="277" r:id="rId7"/>
    <p:sldId id="291" r:id="rId8"/>
    <p:sldId id="292" r:id="rId9"/>
    <p:sldId id="258" r:id="rId10"/>
    <p:sldId id="260" r:id="rId11"/>
    <p:sldId id="293" r:id="rId12"/>
    <p:sldId id="259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87" r:id="rId22"/>
    <p:sldId id="273" r:id="rId23"/>
    <p:sldId id="288" r:id="rId24"/>
    <p:sldId id="279" r:id="rId25"/>
    <p:sldId id="275" r:id="rId26"/>
    <p:sldId id="276" r:id="rId27"/>
    <p:sldId id="289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94694"/>
  </p:normalViewPr>
  <p:slideViewPr>
    <p:cSldViewPr snapToGrid="0">
      <p:cViewPr varScale="1">
        <p:scale>
          <a:sx n="121" d="100"/>
          <a:sy n="121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8F056-E7D7-614F-8101-FA38DB469C0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92904-AD12-024B-A985-CA2755FE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5b2b69be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205b2b69be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15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c509773e6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1fc509773e6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5b2b69be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05b2b69be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68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5b2b69b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205b2b69b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5b2b69b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205b2b69b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135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5b2b69be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05b2b69be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81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5b2b69b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205b2b69b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5b2b69be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g205b2b69be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2904-AD12-024B-A985-CA2755FE33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5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4819-01A1-6724-2B2F-00278CF4F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9DDBF-65EC-0E2C-8037-1F073949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72249-E365-24C3-E9A2-59ACBA2E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A6C6-4C4A-F2FF-3A83-2358DCBE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86AFF-B9BF-C274-9F05-36C6F6CF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9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36BF-7F69-B5DB-744B-65F521F5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A108C-2A70-DDBE-992D-E51C75F85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1E64E-2966-E64B-FB7B-2E3F1392C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59DCB-DB1B-48E1-D632-78F7ADF0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D5CB2-02B3-31AF-34DB-1E6F871C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9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002B-B4FE-D02A-E169-F9FA51CC5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B3FBB-58C3-6A86-9964-525E4C7BA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AA0D2-8CCE-8322-C4DA-65C586C95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D688-4BFC-2672-AA27-9446BB269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33FF7-2E0F-6755-45A2-0F16BF08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0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1FF2-078E-F3DC-CA70-F88134BD6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9973B-732F-DCBB-D115-717B1B936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F3DAE-10A3-62D5-8141-4E5D7314E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634F9-5C59-4FA3-2A61-429395D27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10AC-9A66-CBF5-6D1F-DAA1089B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9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57FC-B0DC-9D34-58E8-2680DE14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186EB-7FF3-CE1B-EBA6-C4AB130E0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994E4-B9FE-0255-AA12-1EE68C76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0D55B-C83B-3EA9-B80B-D6BB12B1E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5D4F2-D3EB-5035-E887-E50A5493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0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300B-D50A-4570-E2D1-196A790A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E85F1-F945-D065-5B95-0B43B4CA1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E804D-5924-1982-8128-AF27AACFB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08375-B2C3-B4CA-A0E9-DE6F0B86A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6232D-D7CC-9DB8-2CDA-367BB2866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F720D-62C6-48FE-EBCE-2CF47D6E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2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0A2B-ADFB-C8C2-74DA-A847159B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11C08-2718-0B8F-5B9D-0053BA84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CB4B8-E809-C39D-086B-D83C3352B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BD24F-713E-97FE-7277-DA9834DAD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97173-50BE-3E28-D4F3-2495090DC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0103C-9A49-A545-1333-FE8E4627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58A79A-7394-BE3B-AD88-FE37B7D8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EA393-6B74-E839-7B95-E5B2DDD1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0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0C45-09F4-FE08-59C3-E59C6159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D1DF3-C318-AEBF-2293-30E4245A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0A98F-A821-C134-F370-15E37144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D5ED0-4471-997B-8CB7-BFAEDCF7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3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65DF2-8C96-7139-D621-7E19ACAF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7DDB5-6D75-3B44-7E63-834BA62D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D0666-B2CF-985B-74AD-55890AF3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8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7F359-72D1-4324-C1C3-79D6D3A3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DC00-6487-ADB9-667E-94EC836A1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FD594-01F8-BFFF-4377-3B7255DE8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52EEC-C31F-028F-6B76-3AEB89F5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E4C35-A0A8-0BA2-CA85-2E749539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6BF8F-AC96-5430-7605-5A4884CE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7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B522B-66CA-6B8D-40B4-1E47B0C0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43E24-2746-6011-1EC5-304CD739A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B3FA2-DB01-2BE1-B617-8E56361F6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C3D19-0D53-C164-EED1-F7A6F11A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8A23E-C019-309F-F4A5-860AB95E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3C67B-0772-D670-B0D3-76042D82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1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CFBEB-53A3-0DFA-E06A-72FE8FA3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FF1DC-420F-F0D6-277F-C0659267B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DEE1E-56F9-7CCD-6130-FEC6AD7FB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6839-E4E7-DD4A-8916-F7B5BEE4F3A0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25F16-471F-D75C-EF2F-E15E2183F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F5DD-0EF6-5CD4-5237-D981C566D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6C8F-A0E1-894A-9C44-4F4D48426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1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3.emf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.who.int/health-topics/disease-outbreaks/outbreaks-and-other-emergencies-updates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www.afro.who.int/health-topics/disease-outbreaks/outbreaks-and-other-emergencies-updat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C942-2EB0-79B5-ADC3-765ADF79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35200"/>
            <a:ext cx="10363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D1D1D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rgbClr val="1D1D1D"/>
                </a:solidFill>
                <a:effectLst/>
                <a:latin typeface="Arial" panose="020B0604020202020204" pitchFamily="34" charset="0"/>
              </a:rPr>
              <a:t>ontinental analysis of Arbovirus transmission dynamics in Africa using genomic and epidemiological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D031F-3A53-FA6D-E793-D794AD49F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6644"/>
            <a:ext cx="9144000" cy="1655762"/>
          </a:xfrm>
        </p:spPr>
        <p:txBody>
          <a:bodyPr/>
          <a:lstStyle/>
          <a:p>
            <a:r>
              <a:rPr lang="en-US" dirty="0"/>
              <a:t>Preliminary Results</a:t>
            </a:r>
          </a:p>
          <a:p>
            <a:r>
              <a:rPr lang="en-US" dirty="0"/>
              <a:t>CLIMADE Africa – 14</a:t>
            </a:r>
            <a:r>
              <a:rPr lang="en-US" baseline="30000" dirty="0"/>
              <a:t>th</a:t>
            </a:r>
            <a:r>
              <a:rPr lang="en-US" dirty="0"/>
              <a:t> March 2023</a:t>
            </a:r>
          </a:p>
          <a:p>
            <a:r>
              <a:rPr lang="en-US" dirty="0"/>
              <a:t>Dr. </a:t>
            </a:r>
            <a:r>
              <a:rPr lang="en-US" dirty="0" err="1"/>
              <a:t>Houriiyah</a:t>
            </a:r>
            <a:r>
              <a:rPr lang="en-US" dirty="0"/>
              <a:t> </a:t>
            </a:r>
            <a:r>
              <a:rPr lang="en-US" dirty="0" err="1"/>
              <a:t>Tegally</a:t>
            </a:r>
            <a:r>
              <a:rPr lang="en-US" dirty="0"/>
              <a:t>, CERI, Stellenbosch University</a:t>
            </a:r>
          </a:p>
        </p:txBody>
      </p:sp>
      <p:pic>
        <p:nvPicPr>
          <p:cNvPr id="4" name="Picture 2" descr="CERI: Centre for Epidemic Response &amp; Innovation - YouTube">
            <a:extLst>
              <a:ext uri="{FF2B5EF4-FFF2-40B4-BE49-F238E27FC236}">
                <a16:creationId xmlns:a16="http://schemas.microsoft.com/office/drawing/2014/main" id="{06ABF1E2-3DC4-43C8-9E92-0C3DF4256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66" y="432040"/>
            <a:ext cx="985405" cy="98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ellenbosch University - Home | Facebook">
            <a:extLst>
              <a:ext uri="{FF2B5EF4-FFF2-40B4-BE49-F238E27FC236}">
                <a16:creationId xmlns:a16="http://schemas.microsoft.com/office/drawing/2014/main" id="{BDE8536E-1884-3EA4-5C25-22BCEA86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20" y="295473"/>
            <a:ext cx="1258537" cy="12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0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F1015-6969-F959-17D5-BB26F89D1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01"/>
          <a:stretch/>
        </p:blipFill>
        <p:spPr>
          <a:xfrm>
            <a:off x="-225973" y="1009502"/>
            <a:ext cx="12643945" cy="41615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FB3258-8A8A-EF6E-4AA2-FAA1E8EC85E2}"/>
              </a:ext>
            </a:extLst>
          </p:cNvPr>
          <p:cNvSpPr txBox="1"/>
          <p:nvPr/>
        </p:nvSpPr>
        <p:spPr>
          <a:xfrm>
            <a:off x="0" y="0"/>
            <a:ext cx="222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DENV2 Viral Movement Maps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Focused on Africa</a:t>
            </a:r>
          </a:p>
        </p:txBody>
      </p:sp>
    </p:spTree>
    <p:extLst>
      <p:ext uri="{BB962C8B-B14F-4D97-AF65-F5344CB8AC3E}">
        <p14:creationId xmlns:p14="http://schemas.microsoft.com/office/powerpoint/2010/main" val="148934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F1015-6969-F959-17D5-BB26F89D1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98"/>
          <a:stretch/>
        </p:blipFill>
        <p:spPr>
          <a:xfrm>
            <a:off x="-322622" y="977467"/>
            <a:ext cx="12837244" cy="4361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FB3258-8A8A-EF6E-4AA2-FAA1E8EC85E2}"/>
              </a:ext>
            </a:extLst>
          </p:cNvPr>
          <p:cNvSpPr txBox="1"/>
          <p:nvPr/>
        </p:nvSpPr>
        <p:spPr>
          <a:xfrm>
            <a:off x="0" y="0"/>
            <a:ext cx="222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DENV2 Viral Movement Maps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Focused on Africa</a:t>
            </a:r>
          </a:p>
        </p:txBody>
      </p:sp>
    </p:spTree>
    <p:extLst>
      <p:ext uri="{BB962C8B-B14F-4D97-AF65-F5344CB8AC3E}">
        <p14:creationId xmlns:p14="http://schemas.microsoft.com/office/powerpoint/2010/main" val="119134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0F48E48-9CD8-EB06-41E7-0F4DB412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09ECBA-8972-722C-B232-E6AB0CA47E3E}"/>
              </a:ext>
            </a:extLst>
          </p:cNvPr>
          <p:cNvSpPr txBox="1"/>
          <p:nvPr/>
        </p:nvSpPr>
        <p:spPr>
          <a:xfrm>
            <a:off x="0" y="0"/>
            <a:ext cx="222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DENV2 Viral Movement Maps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Focused on Africa</a:t>
            </a:r>
          </a:p>
        </p:txBody>
      </p:sp>
    </p:spTree>
    <p:extLst>
      <p:ext uri="{BB962C8B-B14F-4D97-AF65-F5344CB8AC3E}">
        <p14:creationId xmlns:p14="http://schemas.microsoft.com/office/powerpoint/2010/main" val="286733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7F064-A433-017B-7CC7-37FF60CF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14622"/>
            <a:ext cx="7772400" cy="5363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6DCD2-7FCA-AD25-9B5A-E835A83B1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2238"/>
            <a:ext cx="4598561" cy="4928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5FAAEF-4923-181F-CD69-733589145429}"/>
              </a:ext>
            </a:extLst>
          </p:cNvPr>
          <p:cNvSpPr txBox="1"/>
          <p:nvPr/>
        </p:nvSpPr>
        <p:spPr>
          <a:xfrm>
            <a:off x="5610908" y="1037623"/>
            <a:ext cx="2948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DENV3 Transmission Dynamics in Africa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8ED93-6787-D28F-6809-5145A2AFF7C0}"/>
              </a:ext>
            </a:extLst>
          </p:cNvPr>
          <p:cNvSpPr txBox="1"/>
          <p:nvPr/>
        </p:nvSpPr>
        <p:spPr>
          <a:xfrm>
            <a:off x="-7657" y="1169516"/>
            <a:ext cx="1939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DENV3 Global Phylogeny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D35AA-E046-61A5-A3DC-A9F26CB0E0E6}"/>
              </a:ext>
            </a:extLst>
          </p:cNvPr>
          <p:cNvSpPr txBox="1"/>
          <p:nvPr/>
        </p:nvSpPr>
        <p:spPr>
          <a:xfrm>
            <a:off x="0" y="1367688"/>
            <a:ext cx="2318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African genomes shown with </a:t>
            </a:r>
            <a:r>
              <a:rPr lang="en-US" sz="1000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tippoints</a:t>
            </a:r>
            <a:endParaRPr lang="en-US" sz="10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9743-FECD-A908-230F-5EB93472B06B}"/>
              </a:ext>
            </a:extLst>
          </p:cNvPr>
          <p:cNvSpPr txBox="1"/>
          <p:nvPr/>
        </p:nvSpPr>
        <p:spPr>
          <a:xfrm>
            <a:off x="10643064" y="5543378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8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- Exports from Africa</a:t>
            </a:r>
          </a:p>
        </p:txBody>
      </p:sp>
    </p:spTree>
    <p:extLst>
      <p:ext uri="{BB962C8B-B14F-4D97-AF65-F5344CB8AC3E}">
        <p14:creationId xmlns:p14="http://schemas.microsoft.com/office/powerpoint/2010/main" val="365052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84F065-78B4-3338-13A6-C2F8F170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17" y="234778"/>
            <a:ext cx="9484086" cy="66232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A1219D-DD13-6F89-9A0E-C52DDCBF973E}"/>
              </a:ext>
            </a:extLst>
          </p:cNvPr>
          <p:cNvSpPr txBox="1"/>
          <p:nvPr/>
        </p:nvSpPr>
        <p:spPr>
          <a:xfrm>
            <a:off x="0" y="-71868"/>
            <a:ext cx="222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DENV3 Viral Movement Maps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Focused on Africa</a:t>
            </a:r>
          </a:p>
        </p:txBody>
      </p:sp>
    </p:spTree>
    <p:extLst>
      <p:ext uri="{BB962C8B-B14F-4D97-AF65-F5344CB8AC3E}">
        <p14:creationId xmlns:p14="http://schemas.microsoft.com/office/powerpoint/2010/main" val="214061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9BA3A-83FF-CB64-C66B-37C0641B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B0439E-95FA-B1F2-F37D-3DA9438D2760}"/>
              </a:ext>
            </a:extLst>
          </p:cNvPr>
          <p:cNvSpPr txBox="1"/>
          <p:nvPr/>
        </p:nvSpPr>
        <p:spPr>
          <a:xfrm>
            <a:off x="0" y="0"/>
            <a:ext cx="222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DENV3 Viral Movement Maps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Focused on Africa</a:t>
            </a:r>
          </a:p>
        </p:txBody>
      </p:sp>
    </p:spTree>
    <p:extLst>
      <p:ext uri="{BB962C8B-B14F-4D97-AF65-F5344CB8AC3E}">
        <p14:creationId xmlns:p14="http://schemas.microsoft.com/office/powerpoint/2010/main" val="224064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67F0C-D97A-3D5E-76B9-A120D2D4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97" y="1123721"/>
            <a:ext cx="3499468" cy="5337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5150E0-69EE-5313-500D-59E6CBC0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23721"/>
            <a:ext cx="7772400" cy="5531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3430ED-73FF-F554-B1A3-0E3C92FE0DB0}"/>
              </a:ext>
            </a:extLst>
          </p:cNvPr>
          <p:cNvSpPr txBox="1"/>
          <p:nvPr/>
        </p:nvSpPr>
        <p:spPr>
          <a:xfrm>
            <a:off x="5577858" y="846722"/>
            <a:ext cx="2948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DENV4 Transmission Dynamics in Africa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C4FC-08BA-74D2-F9D2-187D4FA69D40}"/>
              </a:ext>
            </a:extLst>
          </p:cNvPr>
          <p:cNvSpPr txBox="1"/>
          <p:nvPr/>
        </p:nvSpPr>
        <p:spPr>
          <a:xfrm>
            <a:off x="0" y="925549"/>
            <a:ext cx="1939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DENV4 Global Phylogeny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B894D-B220-920D-0DD6-72EB75BE4DD0}"/>
              </a:ext>
            </a:extLst>
          </p:cNvPr>
          <p:cNvSpPr txBox="1"/>
          <p:nvPr/>
        </p:nvSpPr>
        <p:spPr>
          <a:xfrm>
            <a:off x="7657" y="1123721"/>
            <a:ext cx="2318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African genomes shown with </a:t>
            </a:r>
            <a:r>
              <a:rPr lang="en-US" sz="1000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tippoints</a:t>
            </a:r>
            <a:endParaRPr lang="en-US" sz="10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9E0EC-F23E-7B9E-3189-B4D6C7A04914}"/>
              </a:ext>
            </a:extLst>
          </p:cNvPr>
          <p:cNvSpPr txBox="1"/>
          <p:nvPr/>
        </p:nvSpPr>
        <p:spPr>
          <a:xfrm>
            <a:off x="10687131" y="4780545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8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- Exports from Africa</a:t>
            </a:r>
          </a:p>
        </p:txBody>
      </p:sp>
    </p:spTree>
    <p:extLst>
      <p:ext uri="{BB962C8B-B14F-4D97-AF65-F5344CB8AC3E}">
        <p14:creationId xmlns:p14="http://schemas.microsoft.com/office/powerpoint/2010/main" val="2106571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9FCFDD-0A3E-3876-5DD5-2830AEB4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0"/>
            <a:ext cx="1144905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B8ECD8-4FBD-30D9-E57C-25D5759156F3}"/>
              </a:ext>
            </a:extLst>
          </p:cNvPr>
          <p:cNvSpPr txBox="1"/>
          <p:nvPr/>
        </p:nvSpPr>
        <p:spPr>
          <a:xfrm>
            <a:off x="0" y="0"/>
            <a:ext cx="222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DENV4 Viral Movement Maps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Focused on Africa</a:t>
            </a:r>
          </a:p>
        </p:txBody>
      </p:sp>
    </p:spTree>
    <p:extLst>
      <p:ext uri="{BB962C8B-B14F-4D97-AF65-F5344CB8AC3E}">
        <p14:creationId xmlns:p14="http://schemas.microsoft.com/office/powerpoint/2010/main" val="335997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A0D21B-28D0-10F2-301E-BA664441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670"/>
            <a:ext cx="4036272" cy="5591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CBF7B4-F0DF-F408-F3C5-6D09CD2C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2" y="1178805"/>
            <a:ext cx="8126584" cy="5679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51299A-526A-4498-B6F5-08AFC3C9142C}"/>
              </a:ext>
            </a:extLst>
          </p:cNvPr>
          <p:cNvSpPr txBox="1"/>
          <p:nvPr/>
        </p:nvSpPr>
        <p:spPr>
          <a:xfrm>
            <a:off x="5577858" y="846722"/>
            <a:ext cx="2948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DENV1 Transmission Dynamics in Africa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3FD8F-7DDA-D5C8-1F18-75C1593BB53E}"/>
              </a:ext>
            </a:extLst>
          </p:cNvPr>
          <p:cNvSpPr txBox="1"/>
          <p:nvPr/>
        </p:nvSpPr>
        <p:spPr>
          <a:xfrm>
            <a:off x="0" y="769387"/>
            <a:ext cx="1939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DENV1 Global Phylogeny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0014E-5B9C-2726-171C-7CBE0A6FEF26}"/>
              </a:ext>
            </a:extLst>
          </p:cNvPr>
          <p:cNvSpPr txBox="1"/>
          <p:nvPr/>
        </p:nvSpPr>
        <p:spPr>
          <a:xfrm>
            <a:off x="7657" y="967559"/>
            <a:ext cx="2318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African genomes shown with </a:t>
            </a:r>
            <a:r>
              <a:rPr lang="en-US" sz="1000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tippoints</a:t>
            </a:r>
            <a:endParaRPr lang="en-US" sz="10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45445-B980-6BE5-DE74-F14EC36B8089}"/>
              </a:ext>
            </a:extLst>
          </p:cNvPr>
          <p:cNvSpPr txBox="1"/>
          <p:nvPr/>
        </p:nvSpPr>
        <p:spPr>
          <a:xfrm>
            <a:off x="10632046" y="5571473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8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- Exports from Africa</a:t>
            </a:r>
          </a:p>
        </p:txBody>
      </p:sp>
    </p:spTree>
    <p:extLst>
      <p:ext uri="{BB962C8B-B14F-4D97-AF65-F5344CB8AC3E}">
        <p14:creationId xmlns:p14="http://schemas.microsoft.com/office/powerpoint/2010/main" val="1382394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167C4-B09C-88FD-56D7-E6DE743D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61" y="300335"/>
            <a:ext cx="9197478" cy="6812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AD620-7A51-68BA-B278-4FC5EF167E74}"/>
              </a:ext>
            </a:extLst>
          </p:cNvPr>
          <p:cNvSpPr txBox="1"/>
          <p:nvPr/>
        </p:nvSpPr>
        <p:spPr>
          <a:xfrm>
            <a:off x="0" y="0"/>
            <a:ext cx="222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DENV1 Viral Movement Maps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Focused on Africa</a:t>
            </a:r>
          </a:p>
        </p:txBody>
      </p:sp>
    </p:spTree>
    <p:extLst>
      <p:ext uri="{BB962C8B-B14F-4D97-AF65-F5344CB8AC3E}">
        <p14:creationId xmlns:p14="http://schemas.microsoft.com/office/powerpoint/2010/main" val="269722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5b2b69be9_0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Questions to Answer</a:t>
            </a:r>
            <a:endParaRPr/>
          </a:p>
        </p:txBody>
      </p:sp>
      <p:sp>
        <p:nvSpPr>
          <p:cNvPr id="314" name="Google Shape;314;g205b2b69be9_0_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What is the status of surveillance for Arboviruses in Africa in the face of recorded outbreaks?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What are the levels of importations vs endemicity in Africa?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Are the effective population sizes of the relevant pathogens increasing in Africa? (indicates endemic circulation)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What are the risks of importations of Arboviruses from Asia and Americas?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What are the risks of local transmission/outbreaks/epidemics upon importation?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Do transmission dynamics correlate with environmental factors? </a:t>
            </a: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26595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4E24D-7C74-1CA1-3087-3C2143A7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0"/>
            <a:ext cx="121920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08EB36-BE9C-868B-5A98-255E06BB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60" b="53248"/>
          <a:stretch/>
        </p:blipFill>
        <p:spPr>
          <a:xfrm>
            <a:off x="-163830" y="929640"/>
            <a:ext cx="2944510" cy="2087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2F39E-FC1C-2748-1D2C-C8F35CA5F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10" r="19693" b="15858"/>
          <a:stretch/>
        </p:blipFill>
        <p:spPr>
          <a:xfrm>
            <a:off x="8681025" y="1318934"/>
            <a:ext cx="3510973" cy="1661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F1866E-1C22-0E6E-555B-A3A4FB6167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5" r="53148" b="56213"/>
          <a:stretch/>
        </p:blipFill>
        <p:spPr>
          <a:xfrm>
            <a:off x="5736515" y="1041312"/>
            <a:ext cx="2944511" cy="20676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D71EC3-1375-5744-BC19-7C2935994B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34" r="53646" b="55908"/>
          <a:stretch/>
        </p:blipFill>
        <p:spPr>
          <a:xfrm>
            <a:off x="2759770" y="1041312"/>
            <a:ext cx="2997655" cy="2067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7145C6-AD4E-C93F-8B74-1FAE8B43F6D7}"/>
              </a:ext>
            </a:extLst>
          </p:cNvPr>
          <p:cNvSpPr txBox="1"/>
          <p:nvPr/>
        </p:nvSpPr>
        <p:spPr>
          <a:xfrm>
            <a:off x="0" y="137160"/>
            <a:ext cx="338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Dengue – All Serotypes transmission dynamics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D3484-2AAB-F883-E2A3-F2A302EC6D9B}"/>
              </a:ext>
            </a:extLst>
          </p:cNvPr>
          <p:cNvSpPr txBox="1"/>
          <p:nvPr/>
        </p:nvSpPr>
        <p:spPr>
          <a:xfrm>
            <a:off x="847603" y="6551563"/>
            <a:ext cx="8435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- Exports from Africa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3AF29-B465-DBD3-20CF-28109A71032D}"/>
              </a:ext>
            </a:extLst>
          </p:cNvPr>
          <p:cNvSpPr txBox="1"/>
          <p:nvPr/>
        </p:nvSpPr>
        <p:spPr>
          <a:xfrm>
            <a:off x="4642363" y="6382286"/>
            <a:ext cx="8435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- Exports from Africa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6267A-8A38-E35F-D466-CC9A6C607007}"/>
              </a:ext>
            </a:extLst>
          </p:cNvPr>
          <p:cNvSpPr txBox="1"/>
          <p:nvPr/>
        </p:nvSpPr>
        <p:spPr>
          <a:xfrm>
            <a:off x="6958843" y="6543943"/>
            <a:ext cx="8435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- Exports from Africa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794EC-1B79-AA18-4BEF-9D358E0D3419}"/>
              </a:ext>
            </a:extLst>
          </p:cNvPr>
          <p:cNvSpPr txBox="1"/>
          <p:nvPr/>
        </p:nvSpPr>
        <p:spPr>
          <a:xfrm>
            <a:off x="10372603" y="6636201"/>
            <a:ext cx="8435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- Exports from Africa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DE80A5-5639-DD1B-7C1C-C6F27E8517E8}"/>
              </a:ext>
            </a:extLst>
          </p:cNvPr>
          <p:cNvSpPr/>
          <p:nvPr/>
        </p:nvSpPr>
        <p:spPr>
          <a:xfrm>
            <a:off x="941296" y="6713220"/>
            <a:ext cx="69200" cy="6920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CDF0A2-6FC6-F15E-01EE-4D2A06679108}"/>
              </a:ext>
            </a:extLst>
          </p:cNvPr>
          <p:cNvSpPr txBox="1"/>
          <p:nvPr/>
        </p:nvSpPr>
        <p:spPr>
          <a:xfrm>
            <a:off x="975896" y="6663181"/>
            <a:ext cx="93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Genomes &lt;50% coverage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9B5032-5560-EB6F-3EEE-DBCE1E07B682}"/>
              </a:ext>
            </a:extLst>
          </p:cNvPr>
          <p:cNvSpPr/>
          <p:nvPr/>
        </p:nvSpPr>
        <p:spPr>
          <a:xfrm>
            <a:off x="4732583" y="6543943"/>
            <a:ext cx="69200" cy="6920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CD500-96FB-7879-A1B4-FAF08010C519}"/>
              </a:ext>
            </a:extLst>
          </p:cNvPr>
          <p:cNvSpPr txBox="1"/>
          <p:nvPr/>
        </p:nvSpPr>
        <p:spPr>
          <a:xfrm>
            <a:off x="4767183" y="6493904"/>
            <a:ext cx="93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Genomes &lt;50% coverage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34526D-317C-9C8F-854F-F920F02404A2}"/>
              </a:ext>
            </a:extLst>
          </p:cNvPr>
          <p:cNvSpPr/>
          <p:nvPr/>
        </p:nvSpPr>
        <p:spPr>
          <a:xfrm>
            <a:off x="7001650" y="6710172"/>
            <a:ext cx="69200" cy="6920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22DE97-0603-068B-412E-C5B67CD5F14A}"/>
              </a:ext>
            </a:extLst>
          </p:cNvPr>
          <p:cNvSpPr txBox="1"/>
          <p:nvPr/>
        </p:nvSpPr>
        <p:spPr>
          <a:xfrm>
            <a:off x="7036250" y="6660133"/>
            <a:ext cx="93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Genomes &lt;50% coverage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DAADC2-E385-E968-81A2-7EBB8687451A}"/>
              </a:ext>
            </a:extLst>
          </p:cNvPr>
          <p:cNvSpPr/>
          <p:nvPr/>
        </p:nvSpPr>
        <p:spPr>
          <a:xfrm>
            <a:off x="10456050" y="6770879"/>
            <a:ext cx="69200" cy="6920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8730A0-7B2E-2F0D-6BB5-443A1D3320F6}"/>
              </a:ext>
            </a:extLst>
          </p:cNvPr>
          <p:cNvSpPr txBox="1"/>
          <p:nvPr/>
        </p:nvSpPr>
        <p:spPr>
          <a:xfrm>
            <a:off x="10490650" y="6720840"/>
            <a:ext cx="93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Genomes &lt;50% coverage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8EBCE-7AF0-FAD0-911B-BFAAF34F0697}"/>
              </a:ext>
            </a:extLst>
          </p:cNvPr>
          <p:cNvSpPr txBox="1"/>
          <p:nvPr/>
        </p:nvSpPr>
        <p:spPr>
          <a:xfrm>
            <a:off x="921341" y="620524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87223-8877-04D2-AF20-0E6832006EF4}"/>
              </a:ext>
            </a:extLst>
          </p:cNvPr>
          <p:cNvSpPr txBox="1"/>
          <p:nvPr/>
        </p:nvSpPr>
        <p:spPr>
          <a:xfrm>
            <a:off x="3909357" y="672873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6F99C-4843-6660-D6B3-436058BAD304}"/>
              </a:ext>
            </a:extLst>
          </p:cNvPr>
          <p:cNvSpPr txBox="1"/>
          <p:nvPr/>
        </p:nvSpPr>
        <p:spPr>
          <a:xfrm>
            <a:off x="6897373" y="700236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49A9C-62F1-2B4B-38A4-9BBBC2EA222D}"/>
              </a:ext>
            </a:extLst>
          </p:cNvPr>
          <p:cNvSpPr txBox="1"/>
          <p:nvPr/>
        </p:nvSpPr>
        <p:spPr>
          <a:xfrm>
            <a:off x="10142638" y="70417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DENV4</a:t>
            </a:r>
          </a:p>
        </p:txBody>
      </p:sp>
    </p:spTree>
    <p:extLst>
      <p:ext uri="{BB962C8B-B14F-4D97-AF65-F5344CB8AC3E}">
        <p14:creationId xmlns:p14="http://schemas.microsoft.com/office/powerpoint/2010/main" val="304297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5b2b69be9_0_4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Yellow Fever Phylogenetics &amp; Transmission Dynamics in Africa</a:t>
            </a:r>
            <a:endParaRPr dirty="0"/>
          </a:p>
        </p:txBody>
      </p:sp>
      <p:sp>
        <p:nvSpPr>
          <p:cNvPr id="320" name="Google Shape;320;g205b2b69be9_0_4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234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A39739-AD36-A8D3-87ED-EDCCEA8C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0329"/>
            <a:ext cx="7772400" cy="6017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D6974-DB7F-3348-CF8E-C66F171F1847}"/>
              </a:ext>
            </a:extLst>
          </p:cNvPr>
          <p:cNvSpPr txBox="1"/>
          <p:nvPr/>
        </p:nvSpPr>
        <p:spPr>
          <a:xfrm>
            <a:off x="320040" y="106680"/>
            <a:ext cx="316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Yellow Fever outbreaks in Africa</a:t>
            </a:r>
          </a:p>
        </p:txBody>
      </p:sp>
    </p:spTree>
    <p:extLst>
      <p:ext uri="{BB962C8B-B14F-4D97-AF65-F5344CB8AC3E}">
        <p14:creationId xmlns:p14="http://schemas.microsoft.com/office/powerpoint/2010/main" val="3668671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5b2b69be9_0_21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Yellow Fever in Africa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05b2b69be9_0_21"/>
          <p:cNvSpPr txBox="1"/>
          <p:nvPr/>
        </p:nvSpPr>
        <p:spPr>
          <a:xfrm>
            <a:off x="468461" y="896350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Yellow Fever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185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17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1927-2021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3" name="Google Shape;263;g205b2b69be9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361" y="731908"/>
            <a:ext cx="6079690" cy="597369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05b2b69be9_0_21"/>
          <p:cNvSpPr txBox="1"/>
          <p:nvPr/>
        </p:nvSpPr>
        <p:spPr>
          <a:xfrm>
            <a:off x="357349" y="2457150"/>
            <a:ext cx="3340499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64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177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5b2b69be9_0_74"/>
          <p:cNvSpPr txBox="1"/>
          <p:nvPr/>
        </p:nvSpPr>
        <p:spPr>
          <a:xfrm>
            <a:off x="357351" y="210208"/>
            <a:ext cx="711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Yellow Fever in Africa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05b2b69be9_0_74"/>
          <p:cNvSpPr txBox="1"/>
          <p:nvPr/>
        </p:nvSpPr>
        <p:spPr>
          <a:xfrm>
            <a:off x="468461" y="896350"/>
            <a:ext cx="3340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Yellow Fever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185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17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1927-2021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g205b2b69be9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134" y="1818290"/>
            <a:ext cx="8547289" cy="496686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05b2b69be9_0_74"/>
          <p:cNvSpPr txBox="1"/>
          <p:nvPr/>
        </p:nvSpPr>
        <p:spPr>
          <a:xfrm>
            <a:off x="357349" y="2457150"/>
            <a:ext cx="3451611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64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177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Genomic sequencing: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1823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306073-9514-26DD-3E80-FC9C96EB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54" y="0"/>
            <a:ext cx="69437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9853E-ACE3-74D1-1871-DE820CCC6A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23" b="2222"/>
          <a:stretch/>
        </p:blipFill>
        <p:spPr>
          <a:xfrm>
            <a:off x="381000" y="0"/>
            <a:ext cx="4597454" cy="670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3702A-610E-1648-3892-300D95E5F9BC}"/>
              </a:ext>
            </a:extLst>
          </p:cNvPr>
          <p:cNvSpPr txBox="1"/>
          <p:nvPr/>
        </p:nvSpPr>
        <p:spPr>
          <a:xfrm>
            <a:off x="0" y="13900"/>
            <a:ext cx="23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Yellow Fever Global Phylogeny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0BF87-9675-7743-408E-65B8B480FBAE}"/>
              </a:ext>
            </a:extLst>
          </p:cNvPr>
          <p:cNvSpPr txBox="1"/>
          <p:nvPr/>
        </p:nvSpPr>
        <p:spPr>
          <a:xfrm>
            <a:off x="7657" y="212072"/>
            <a:ext cx="2318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African genomes shown with </a:t>
            </a:r>
            <a:r>
              <a:rPr lang="en-US" sz="1000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tippoints</a:t>
            </a:r>
            <a:endParaRPr lang="en-US" sz="10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A13F2C-EE7F-2F8B-B943-C693157F5E3C}"/>
              </a:ext>
            </a:extLst>
          </p:cNvPr>
          <p:cNvSpPr/>
          <p:nvPr/>
        </p:nvSpPr>
        <p:spPr>
          <a:xfrm>
            <a:off x="10082872" y="5798087"/>
            <a:ext cx="69200" cy="6920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AE629-E81B-9E6A-B45D-28B1D1B5D4A9}"/>
              </a:ext>
            </a:extLst>
          </p:cNvPr>
          <p:cNvSpPr txBox="1"/>
          <p:nvPr/>
        </p:nvSpPr>
        <p:spPr>
          <a:xfrm>
            <a:off x="10152072" y="5709576"/>
            <a:ext cx="1916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Genomes &lt;50% coverage</a:t>
            </a:r>
          </a:p>
        </p:txBody>
      </p:sp>
    </p:spTree>
    <p:extLst>
      <p:ext uri="{BB962C8B-B14F-4D97-AF65-F5344CB8AC3E}">
        <p14:creationId xmlns:p14="http://schemas.microsoft.com/office/powerpoint/2010/main" val="2823600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44D87F-AF5A-AB1B-1C61-3CEA0113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76" y="144648"/>
            <a:ext cx="9415141" cy="6568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A6975-3487-426B-23C3-49A0E5599991}"/>
              </a:ext>
            </a:extLst>
          </p:cNvPr>
          <p:cNvSpPr txBox="1"/>
          <p:nvPr/>
        </p:nvSpPr>
        <p:spPr>
          <a:xfrm>
            <a:off x="114263" y="361796"/>
            <a:ext cx="2581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Yellow Fever Viral Movement Maps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Focused on Africa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&gt;1900s</a:t>
            </a:r>
          </a:p>
        </p:txBody>
      </p:sp>
    </p:spTree>
    <p:extLst>
      <p:ext uri="{BB962C8B-B14F-4D97-AF65-F5344CB8AC3E}">
        <p14:creationId xmlns:p14="http://schemas.microsoft.com/office/powerpoint/2010/main" val="197278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c509773e6_2_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338" name="Google Shape;338;g1fc509773e6_2_122"/>
          <p:cNvSpPr txBox="1">
            <a:spLocks noGrp="1"/>
          </p:cNvSpPr>
          <p:nvPr>
            <p:ph type="body" idx="1"/>
          </p:nvPr>
        </p:nvSpPr>
        <p:spPr>
          <a:xfrm>
            <a:off x="282600" y="1268675"/>
            <a:ext cx="11561400" cy="5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 dirty="0"/>
              <a:t>Complete phylogenetics for selected pathogens (Dengue, Chikungunya, Zika, RVF, Yellow Fever, West Nile, CCHF)</a:t>
            </a:r>
            <a:endParaRPr sz="2000" dirty="0"/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 dirty="0"/>
              <a:t>Define levels of importations vs endemicity by mapping outbreak info with phylogenetics clusters</a:t>
            </a:r>
            <a:endParaRPr sz="2000" dirty="0"/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 dirty="0"/>
              <a:t>Gather and map all seroprevalence studies against outbreak and genomic data to identify gaps</a:t>
            </a:r>
            <a:endParaRPr sz="2000" dirty="0"/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 dirty="0"/>
              <a:t>BEAST </a:t>
            </a:r>
            <a:r>
              <a:rPr lang="en-US" sz="2000" dirty="0" err="1"/>
              <a:t>Phylodynamics</a:t>
            </a:r>
            <a:r>
              <a:rPr lang="en-US" sz="2000" dirty="0"/>
              <a:t> in select countries to understand if effective population size is increasing (indicates endemic circulation)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Quantify risk of importations of Arboviruses from Asia and Americas using mobility data and disease susceptibility data</a:t>
            </a:r>
            <a:endParaRPr sz="2000" dirty="0"/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 dirty="0"/>
              <a:t>Correlate outbreaks/</a:t>
            </a:r>
            <a:r>
              <a:rPr lang="en-US" sz="2000" dirty="0" err="1"/>
              <a:t>phylodynamics</a:t>
            </a:r>
            <a:r>
              <a:rPr lang="en-US" sz="2000" dirty="0"/>
              <a:t> with environmental info</a:t>
            </a:r>
            <a:endParaRPr sz="2000" dirty="0"/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 dirty="0"/>
              <a:t>Gather and map all published estimates of disease susceptibility modelling and correlate with outbreaks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Expand genome database for Arboviruses in Africa!</a:t>
            </a:r>
            <a:endParaRPr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193269-FF61-D3FC-8848-4AADBFDC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E7B3E-BEBE-2E79-9D17-EAC1E71B8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Groups in Africa that have made their genomic data available publicly on </a:t>
            </a:r>
            <a:r>
              <a:rPr lang="en-US" sz="2000" dirty="0" err="1"/>
              <a:t>Genbank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WHO-AFRO Outbreak Data Curation</a:t>
            </a:r>
          </a:p>
          <a:p>
            <a:pPr lvl="1"/>
            <a:r>
              <a:rPr lang="en-US" sz="2000" dirty="0"/>
              <a:t>Dr. Monika Moir</a:t>
            </a:r>
          </a:p>
          <a:p>
            <a:pPr lvl="1"/>
            <a:r>
              <a:rPr lang="en-US" sz="2000" dirty="0"/>
              <a:t>Dr. James E. San</a:t>
            </a:r>
          </a:p>
          <a:p>
            <a:pPr lvl="1"/>
            <a:r>
              <a:rPr lang="en-US" sz="2000" dirty="0"/>
              <a:t>Yajna </a:t>
            </a:r>
            <a:r>
              <a:rPr lang="en-US" sz="2000" dirty="0" err="1"/>
              <a:t>Ramphal</a:t>
            </a:r>
            <a:endParaRPr lang="en-US" sz="2000" dirty="0"/>
          </a:p>
          <a:p>
            <a:pPr lvl="1"/>
            <a:r>
              <a:rPr lang="en-US" sz="2000" dirty="0"/>
              <a:t>Akhil Maharaj</a:t>
            </a:r>
          </a:p>
        </p:txBody>
      </p:sp>
      <p:pic>
        <p:nvPicPr>
          <p:cNvPr id="1026" name="Picture 2" descr="CERI: Centre for Epidemic Response &amp; Innovation - YouTube">
            <a:extLst>
              <a:ext uri="{FF2B5EF4-FFF2-40B4-BE49-F238E27FC236}">
                <a16:creationId xmlns:a16="http://schemas.microsoft.com/office/drawing/2014/main" id="{E08E0418-61CB-B5DC-188F-5215F122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32" y="5590597"/>
            <a:ext cx="985405" cy="98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llenbosch University - Home | Facebook">
            <a:extLst>
              <a:ext uri="{FF2B5EF4-FFF2-40B4-BE49-F238E27FC236}">
                <a16:creationId xmlns:a16="http://schemas.microsoft.com/office/drawing/2014/main" id="{3687D0D1-EBAC-C0F0-EFCF-81E6620B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786" y="5454030"/>
            <a:ext cx="1258537" cy="12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11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5b2b69be9_0_4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Dengue (I to IV) Phylogenetics &amp; Transmission Dynamics in Africa</a:t>
            </a:r>
            <a:endParaRPr dirty="0"/>
          </a:p>
        </p:txBody>
      </p:sp>
      <p:sp>
        <p:nvSpPr>
          <p:cNvPr id="320" name="Google Shape;320;g205b2b69be9_0_4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52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05B2C-2F02-CAC2-5724-F8733EDE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0" y="473935"/>
            <a:ext cx="10909300" cy="6426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41428-A6B2-7EE9-F13E-6EAD8014E903}"/>
              </a:ext>
            </a:extLst>
          </p:cNvPr>
          <p:cNvSpPr txBox="1"/>
          <p:nvPr/>
        </p:nvSpPr>
        <p:spPr>
          <a:xfrm>
            <a:off x="0" y="-85725"/>
            <a:ext cx="1076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Dengue</a:t>
            </a:r>
            <a:r>
              <a:rPr lang="en-US" sz="1800" b="1" i="0" u="none" strike="noStrike" cap="none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(I to IV)</a:t>
            </a:r>
            <a:r>
              <a:rPr lang="en-US" dirty="0"/>
              <a:t> outbreaks in Africa from 2017 to 2023 – Countries with top 8 incidence </a:t>
            </a:r>
          </a:p>
          <a:p>
            <a:r>
              <a:rPr lang="en-US" dirty="0"/>
              <a:t>(Source: </a:t>
            </a:r>
            <a:r>
              <a:rPr lang="en-US" dirty="0">
                <a:hlinkClick r:id="rId3"/>
              </a:rPr>
              <a:t>https://www.afro.who.int/health-topics/disease-outbreaks/outbreaks-and-other-emergencies-updates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43071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B500E36-E27E-C8FD-7F44-D0F8E428E0C5}"/>
              </a:ext>
            </a:extLst>
          </p:cNvPr>
          <p:cNvSpPr txBox="1"/>
          <p:nvPr/>
        </p:nvSpPr>
        <p:spPr>
          <a:xfrm>
            <a:off x="0" y="-85725"/>
            <a:ext cx="1076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Dengue</a:t>
            </a:r>
            <a:r>
              <a:rPr lang="en-US" sz="1800" b="1" i="0" u="none" strike="noStrike" cap="none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(I to IV)</a:t>
            </a:r>
            <a:r>
              <a:rPr lang="en-US" dirty="0"/>
              <a:t> outbreaks in Africa from 2017 to 2023 – Countries with top 8 incidence</a:t>
            </a:r>
          </a:p>
          <a:p>
            <a:r>
              <a:rPr lang="en-US" dirty="0"/>
              <a:t>(Source: </a:t>
            </a:r>
            <a:r>
              <a:rPr lang="en-US" dirty="0">
                <a:hlinkClick r:id="rId2"/>
              </a:rPr>
              <a:t>https://www.afro.who.int/health-topics/disease-outbreaks/outbreaks-and-other-emergencies-updates</a:t>
            </a:r>
            <a:r>
              <a:rPr lang="en-US" dirty="0"/>
              <a:t>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F03FA5-5ED1-5C9F-6192-D186DF63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0493"/>
            <a:ext cx="12192000" cy="6177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CD0385-C11C-B0AE-E28A-7ACE5B46C19A}"/>
              </a:ext>
            </a:extLst>
          </p:cNvPr>
          <p:cNvSpPr txBox="1"/>
          <p:nvPr/>
        </p:nvSpPr>
        <p:spPr>
          <a:xfrm>
            <a:off x="966952" y="659473"/>
            <a:ext cx="1643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Cases=17,884  Genomes=44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8AE19E-4B22-E224-860C-AD2A649EA4AE}"/>
              </a:ext>
            </a:extLst>
          </p:cNvPr>
          <p:cNvSpPr txBox="1"/>
          <p:nvPr/>
        </p:nvSpPr>
        <p:spPr>
          <a:xfrm>
            <a:off x="3946634" y="659472"/>
            <a:ext cx="15392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Cases=1,378  Genomes=3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5CFBB-C202-AF9B-8027-4FB5F34B1D5B}"/>
              </a:ext>
            </a:extLst>
          </p:cNvPr>
          <p:cNvSpPr txBox="1"/>
          <p:nvPr/>
        </p:nvSpPr>
        <p:spPr>
          <a:xfrm>
            <a:off x="7110249" y="659471"/>
            <a:ext cx="1585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Cases=4,668  Genomes=20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CCF4F-8F38-AC3A-AC9A-585A4F78F331}"/>
              </a:ext>
            </a:extLst>
          </p:cNvPr>
          <p:cNvSpPr txBox="1"/>
          <p:nvPr/>
        </p:nvSpPr>
        <p:spPr>
          <a:xfrm>
            <a:off x="9985736" y="659470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Cases=5,928  Genomes=114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7C7F5-6978-2A26-DA62-E93841B326C0}"/>
              </a:ext>
            </a:extLst>
          </p:cNvPr>
          <p:cNvSpPr txBox="1"/>
          <p:nvPr/>
        </p:nvSpPr>
        <p:spPr>
          <a:xfrm>
            <a:off x="1466193" y="3758736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Cases=1,150  Genomes=0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DCCD3-D47A-A40E-8A8B-FEC6481A47A5}"/>
              </a:ext>
            </a:extLst>
          </p:cNvPr>
          <p:cNvSpPr txBox="1"/>
          <p:nvPr/>
        </p:nvSpPr>
        <p:spPr>
          <a:xfrm>
            <a:off x="3941784" y="3743793"/>
            <a:ext cx="1585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Cases=1,458  Genomes=44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E458D-BFD1-363B-9D02-961E3A34934A}"/>
              </a:ext>
            </a:extLst>
          </p:cNvPr>
          <p:cNvSpPr txBox="1"/>
          <p:nvPr/>
        </p:nvSpPr>
        <p:spPr>
          <a:xfrm>
            <a:off x="7110249" y="3743793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Cases=6,121  Genomes=3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D2A258-7DC8-5273-A666-70DB08BB21DA}"/>
              </a:ext>
            </a:extLst>
          </p:cNvPr>
          <p:cNvSpPr txBox="1"/>
          <p:nvPr/>
        </p:nvSpPr>
        <p:spPr>
          <a:xfrm>
            <a:off x="10212992" y="3743792"/>
            <a:ext cx="1585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Cases=7,143  Genomes=25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10604C-9292-27CD-C799-0217F7E3766F}"/>
              </a:ext>
            </a:extLst>
          </p:cNvPr>
          <p:cNvSpPr txBox="1"/>
          <p:nvPr/>
        </p:nvSpPr>
        <p:spPr>
          <a:xfrm>
            <a:off x="3385240" y="5483330"/>
            <a:ext cx="1689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~30 genomes per 1000 cases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3C49BA-7988-5836-15A3-705F894DA1D3}"/>
              </a:ext>
            </a:extLst>
          </p:cNvPr>
          <p:cNvSpPr txBox="1"/>
          <p:nvPr/>
        </p:nvSpPr>
        <p:spPr>
          <a:xfrm>
            <a:off x="10040197" y="828940"/>
            <a:ext cx="1689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~20 genomes per 1000 cases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20F482-08A5-571E-99F8-EAC59AEF39F5}"/>
              </a:ext>
            </a:extLst>
          </p:cNvPr>
          <p:cNvSpPr txBox="1"/>
          <p:nvPr/>
        </p:nvSpPr>
        <p:spPr>
          <a:xfrm>
            <a:off x="6427985" y="2216574"/>
            <a:ext cx="1624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~4 genomes per 1000 cases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752137-7B1A-EC75-AD99-9E6843CACC1D}"/>
              </a:ext>
            </a:extLst>
          </p:cNvPr>
          <p:cNvSpPr txBox="1"/>
          <p:nvPr/>
        </p:nvSpPr>
        <p:spPr>
          <a:xfrm>
            <a:off x="3385240" y="2093463"/>
            <a:ext cx="1624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~2 genomes per 1000 cases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3401EC-614C-9D3C-3B4F-AA6AE71516F4}"/>
              </a:ext>
            </a:extLst>
          </p:cNvPr>
          <p:cNvSpPr txBox="1"/>
          <p:nvPr/>
        </p:nvSpPr>
        <p:spPr>
          <a:xfrm>
            <a:off x="353006" y="2204280"/>
            <a:ext cx="1624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~2 genomes per 1000 cases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2BEA63-CFAF-4FB8-F325-64C9365CF4A3}"/>
              </a:ext>
            </a:extLst>
          </p:cNvPr>
          <p:cNvSpPr txBox="1"/>
          <p:nvPr/>
        </p:nvSpPr>
        <p:spPr>
          <a:xfrm>
            <a:off x="6362262" y="5221775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&lt;1 genomes per 1000 cases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3BB12-FA0C-4DC0-9A3C-B7BF66507806}"/>
              </a:ext>
            </a:extLst>
          </p:cNvPr>
          <p:cNvSpPr txBox="1"/>
          <p:nvPr/>
        </p:nvSpPr>
        <p:spPr>
          <a:xfrm>
            <a:off x="9475985" y="5344885"/>
            <a:ext cx="1624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~3 genomes per 1000 cases</a:t>
            </a:r>
          </a:p>
        </p:txBody>
      </p:sp>
    </p:spTree>
    <p:extLst>
      <p:ext uri="{BB962C8B-B14F-4D97-AF65-F5344CB8AC3E}">
        <p14:creationId xmlns:p14="http://schemas.microsoft.com/office/powerpoint/2010/main" val="291813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/>
        </p:nvSpPr>
        <p:spPr>
          <a:xfrm>
            <a:off x="357351" y="210208"/>
            <a:ext cx="81875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Dengue (I to IV) in Africa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85954" y="660650"/>
            <a:ext cx="3707673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Dengue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457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30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1953-2021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215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208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55" y="731940"/>
            <a:ext cx="6915691" cy="59736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D200-8C3D-DCA2-6BB3-7D7418C8627B}"/>
              </a:ext>
            </a:extLst>
          </p:cNvPr>
          <p:cNvSpPr txBox="1"/>
          <p:nvPr/>
        </p:nvSpPr>
        <p:spPr>
          <a:xfrm>
            <a:off x="485955" y="233069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253 genomes from countries with top 8 incidence in Africa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204 genomes from rest 22 countries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5b2b69be9_0_0"/>
          <p:cNvSpPr txBox="1"/>
          <p:nvPr/>
        </p:nvSpPr>
        <p:spPr>
          <a:xfrm>
            <a:off x="357350" y="210208"/>
            <a:ext cx="91567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Dengue (I to IV) in Africa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05b2b69be9_0_0"/>
          <p:cNvSpPr txBox="1"/>
          <p:nvPr/>
        </p:nvSpPr>
        <p:spPr>
          <a:xfrm>
            <a:off x="485955" y="660650"/>
            <a:ext cx="3539780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Dengue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Africa: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= 457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countries = 30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1953-2021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Quality: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215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208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Genomic sequencing: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Genomes &gt; 40,000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Google Shape;206;g205b2b69be9_0_0">
            <a:extLst>
              <a:ext uri="{FF2B5EF4-FFF2-40B4-BE49-F238E27FC236}">
                <a16:creationId xmlns:a16="http://schemas.microsoft.com/office/drawing/2014/main" id="{73CA52E3-1BBB-6962-D6C8-D0E4082FD6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647" r="49706" b="66645"/>
          <a:stretch/>
        </p:blipFill>
        <p:spPr>
          <a:xfrm>
            <a:off x="5422477" y="3753787"/>
            <a:ext cx="6339535" cy="310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63D9EA2-1C83-10F6-023D-24CC1BC750F3}"/>
              </a:ext>
            </a:extLst>
          </p:cNvPr>
          <p:cNvSpPr/>
          <p:nvPr/>
        </p:nvSpPr>
        <p:spPr>
          <a:xfrm>
            <a:off x="10951779" y="4508938"/>
            <a:ext cx="168166" cy="21020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23E36C-D68F-C835-A961-CDA5801CBBBC}"/>
              </a:ext>
            </a:extLst>
          </p:cNvPr>
          <p:cNvSpPr/>
          <p:nvPr/>
        </p:nvSpPr>
        <p:spPr>
          <a:xfrm>
            <a:off x="11087886" y="4906931"/>
            <a:ext cx="168166" cy="21020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E84A4B-6191-00BD-A19B-A5481CB01340}"/>
              </a:ext>
            </a:extLst>
          </p:cNvPr>
          <p:cNvSpPr/>
          <p:nvPr/>
        </p:nvSpPr>
        <p:spPr>
          <a:xfrm>
            <a:off x="10688889" y="4158716"/>
            <a:ext cx="168166" cy="21020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06;g205b2b69be9_0_0">
            <a:extLst>
              <a:ext uri="{FF2B5EF4-FFF2-40B4-BE49-F238E27FC236}">
                <a16:creationId xmlns:a16="http://schemas.microsoft.com/office/drawing/2014/main" id="{C2E09AC3-3841-8DB3-EF02-06B29301B3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189" t="-1999" b="68134"/>
          <a:stretch/>
        </p:blipFill>
        <p:spPr>
          <a:xfrm>
            <a:off x="5591503" y="676919"/>
            <a:ext cx="6228511" cy="317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5b2b69be9_0_0"/>
          <p:cNvSpPr txBox="1"/>
          <p:nvPr/>
        </p:nvSpPr>
        <p:spPr>
          <a:xfrm>
            <a:off x="357350" y="210208"/>
            <a:ext cx="76410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landscape of genomic surveillance of Dengue (I to IV)  in Africa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205b2b69be9_0_0"/>
          <p:cNvPicPr preferRelativeResize="0"/>
          <p:nvPr/>
        </p:nvPicPr>
        <p:blipFill rotWithShape="1">
          <a:blip r:embed="rId3">
            <a:alphaModFix/>
          </a:blip>
          <a:srcRect t="32901"/>
          <a:stretch/>
        </p:blipFill>
        <p:spPr>
          <a:xfrm>
            <a:off x="713614" y="923858"/>
            <a:ext cx="11021186" cy="55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05b2b69be9_0_0"/>
          <p:cNvSpPr txBox="1"/>
          <p:nvPr/>
        </p:nvSpPr>
        <p:spPr>
          <a:xfrm>
            <a:off x="7912037" y="0"/>
            <a:ext cx="427996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enomes = 457</a:t>
            </a: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Quality: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Coverage &gt;90% = 215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Genotyped = 208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952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3EEBF8-E876-165C-2669-521646C381D1}"/>
              </a:ext>
            </a:extLst>
          </p:cNvPr>
          <p:cNvSpPr/>
          <p:nvPr/>
        </p:nvSpPr>
        <p:spPr>
          <a:xfrm>
            <a:off x="7409793" y="3710152"/>
            <a:ext cx="901867" cy="147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63CB2-D6F4-06EC-6D30-6513963C5412}"/>
              </a:ext>
            </a:extLst>
          </p:cNvPr>
          <p:cNvSpPr txBox="1"/>
          <p:nvPr/>
        </p:nvSpPr>
        <p:spPr>
          <a:xfrm>
            <a:off x="4377019" y="1169516"/>
            <a:ext cx="2948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DENV2 Transmission Dynamics in Africa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1D96B1-A9EF-7397-4ABE-B436083C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" y="1367688"/>
            <a:ext cx="3825745" cy="5490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E84205-74F8-360B-0876-FB9AAD7F3041}"/>
              </a:ext>
            </a:extLst>
          </p:cNvPr>
          <p:cNvSpPr txBox="1"/>
          <p:nvPr/>
        </p:nvSpPr>
        <p:spPr>
          <a:xfrm>
            <a:off x="-7657" y="1169516"/>
            <a:ext cx="1939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DENV2 Global Phylogeny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587A9-0E79-8F7A-80F5-A1FA387B1C74}"/>
              </a:ext>
            </a:extLst>
          </p:cNvPr>
          <p:cNvSpPr txBox="1"/>
          <p:nvPr/>
        </p:nvSpPr>
        <p:spPr>
          <a:xfrm>
            <a:off x="2797503" y="4687615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Other Lineages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9F5A2-ADC4-1C17-2172-E161AE133BB9}"/>
              </a:ext>
            </a:extLst>
          </p:cNvPr>
          <p:cNvSpPr txBox="1"/>
          <p:nvPr/>
        </p:nvSpPr>
        <p:spPr>
          <a:xfrm>
            <a:off x="2797502" y="4832463"/>
            <a:ext cx="12121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Cosmopolitan Lineage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74E04-6405-80C6-C895-9D7FDDBB2FB7}"/>
              </a:ext>
            </a:extLst>
          </p:cNvPr>
          <p:cNvSpPr txBox="1"/>
          <p:nvPr/>
        </p:nvSpPr>
        <p:spPr>
          <a:xfrm>
            <a:off x="2606245" y="448715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Clades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1E3394-BFAA-74DB-30AA-0F934D2AF971}"/>
              </a:ext>
            </a:extLst>
          </p:cNvPr>
          <p:cNvSpPr txBox="1"/>
          <p:nvPr/>
        </p:nvSpPr>
        <p:spPr>
          <a:xfrm>
            <a:off x="0" y="1367688"/>
            <a:ext cx="2318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African genomes shown with </a:t>
            </a:r>
            <a:r>
              <a:rPr lang="en-US" sz="1000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tippoints</a:t>
            </a:r>
            <a:endParaRPr lang="en-US" sz="10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478E6-948C-4610-29AB-2A4D28DA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117" y="1771311"/>
            <a:ext cx="8208428" cy="4489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1200F-AEF0-5950-9197-F0AE1A68A0B5}"/>
              </a:ext>
            </a:extLst>
          </p:cNvPr>
          <p:cNvSpPr txBox="1"/>
          <p:nvPr/>
        </p:nvSpPr>
        <p:spPr>
          <a:xfrm>
            <a:off x="10918485" y="5452574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8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- Exports from Africa</a:t>
            </a:r>
          </a:p>
        </p:txBody>
      </p:sp>
    </p:spTree>
    <p:extLst>
      <p:ext uri="{BB962C8B-B14F-4D97-AF65-F5344CB8AC3E}">
        <p14:creationId xmlns:p14="http://schemas.microsoft.com/office/powerpoint/2010/main" val="1280491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857</Words>
  <Application>Microsoft Macintosh PowerPoint</Application>
  <PresentationFormat>Widescreen</PresentationFormat>
  <Paragraphs>157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Office Theme</vt:lpstr>
      <vt:lpstr>Continental analysis of Arbovirus transmission dynamics in Africa using genomic and epidemiological data</vt:lpstr>
      <vt:lpstr>Questions to Answer</vt:lpstr>
      <vt:lpstr>Dengue (I to IV) Phylogenetics &amp; Transmission Dynamics in Africa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Yellow Fever Phylogenetics &amp; Transmission Dynamics in Africa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Houriiyah Tegally (219098683)</dc:creator>
  <cp:lastModifiedBy>Houriiyah Tegally (219098683)</cp:lastModifiedBy>
  <cp:revision>21</cp:revision>
  <dcterms:created xsi:type="dcterms:W3CDTF">2023-02-06T04:25:32Z</dcterms:created>
  <dcterms:modified xsi:type="dcterms:W3CDTF">2023-03-14T09:51:02Z</dcterms:modified>
</cp:coreProperties>
</file>